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5"/>
  </p:sldMasterIdLst>
  <p:notesMasterIdLst>
    <p:notesMasterId r:id="rId14"/>
  </p:notesMasterIdLst>
  <p:handoutMasterIdLst>
    <p:handoutMasterId r:id="rId15"/>
  </p:handoutMasterIdLst>
  <p:sldIdLst>
    <p:sldId id="270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12192000" cy="6858000"/>
  <p:notesSz cx="7315200" cy="96012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0D9A"/>
    <a:srgbClr val="EDB35E"/>
    <a:srgbClr val="D35A09"/>
    <a:srgbClr val="B241D4"/>
    <a:srgbClr val="EDCE3F"/>
    <a:srgbClr val="FFBB00"/>
    <a:srgbClr val="FF7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68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3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/>
            </a:lvl1pPr>
          </a:lstStyle>
          <a:p>
            <a:fld id="{EA49EFE4-FC16-4450-8B7B-57640EEDD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6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274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/>
            </a:lvl1pPr>
          </a:lstStyle>
          <a:p>
            <a:endParaRPr lang="en-US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/>
            </a:lvl1pPr>
          </a:lstStyle>
          <a:p>
            <a:fld id="{29EF833C-757F-46F3-9F71-E8F39BDD03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9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20E9C-9E9B-498F-8B51-F0B9C46D3D74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 lIns="94826" tIns="47412" rIns="94826" bIns="47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20E9C-9E9B-498F-8B51-F0B9C46D3D74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 lIns="94826" tIns="47412" rIns="94826" bIns="47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20E9C-9E9B-498F-8B51-F0B9C46D3D7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 lIns="94826" tIns="47412" rIns="94826" bIns="47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1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4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0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0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2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212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flipH="1">
            <a:off x="-1" y="1"/>
            <a:ext cx="12192000" cy="2124222"/>
          </a:xfrm>
          <a:prstGeom prst="triangle">
            <a:avLst>
              <a:gd name="adj" fmla="val 0"/>
            </a:avLst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4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5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65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3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9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3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8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5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13711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7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7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5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6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1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0E316B"/>
                </a:solidFill>
                <a:latin typeface="+mj-lt"/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aseline="0" smtClean="0">
                <a:solidFill>
                  <a:schemeClr val="tx2"/>
                </a:solidFill>
                <a:latin typeface="+mj-lt"/>
              </a:rPr>
              <a:pPr algn="ctr"/>
              <a:t>‹#›</a:t>
            </a:fld>
            <a:endParaRPr lang="en-US" sz="1000" baseline="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8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76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39853"/>
            <a:ext cx="12192000" cy="1104683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90600" y="4724400"/>
            <a:ext cx="10363200" cy="756005"/>
          </a:xfrm>
        </p:spPr>
        <p:txBody>
          <a:bodyPr/>
          <a:lstStyle/>
          <a:p>
            <a:r>
              <a:rPr lang="zh-TW" altLang="en-US" sz="4800" dirty="0"/>
              <a:t>休閒餐飲管理觀光旅遊全文資料庫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Hospitality &amp; Tourism Complete™</a:t>
            </a:r>
          </a:p>
        </p:txBody>
      </p:sp>
    </p:spTree>
    <p:extLst>
      <p:ext uri="{BB962C8B-B14F-4D97-AF65-F5344CB8AC3E}">
        <p14:creationId xmlns:p14="http://schemas.microsoft.com/office/powerpoint/2010/main" val="29139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1752600"/>
            <a:ext cx="4800600" cy="3886200"/>
          </a:xfrm>
          <a:prstGeom prst="rect">
            <a:avLst/>
          </a:prstGeom>
          <a:noFill/>
        </p:spPr>
      </p:pic>
      <p:sp>
        <p:nvSpPr>
          <p:cNvPr id="130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Hospitality &amp; Tourism Index </a:t>
            </a:r>
            <a:r>
              <a:rPr lang="en-US" dirty="0"/>
              <a:t>(HTI)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202774"/>
            <a:ext cx="10515600" cy="775252"/>
          </a:xfrm>
        </p:spPr>
        <p:txBody>
          <a:bodyPr/>
          <a:lstStyle/>
          <a:p>
            <a:r>
              <a:rPr lang="en-US" sz="1800" dirty="0">
                <a:solidFill>
                  <a:srgbClr val="373737"/>
                </a:solidFill>
                <a:latin typeface="Arial" charset="0"/>
              </a:rPr>
              <a:t>* Contains over 1.2 million records</a:t>
            </a:r>
          </a:p>
        </p:txBody>
      </p:sp>
      <p:sp>
        <p:nvSpPr>
          <p:cNvPr id="1300485" name="Text Box 5"/>
          <p:cNvSpPr txBox="1">
            <a:spLocks noChangeArrowheads="1"/>
          </p:cNvSpPr>
          <p:nvPr/>
        </p:nvSpPr>
        <p:spPr bwMode="auto">
          <a:xfrm>
            <a:off x="8382000" y="1752601"/>
            <a:ext cx="1981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 baseline="0" dirty="0">
                <a:solidFill>
                  <a:prstClr val="black"/>
                </a:solidFill>
                <a:latin typeface="Arial" charset="0"/>
              </a:rPr>
              <a:t>Articles in Hospitality</a:t>
            </a:r>
            <a:br>
              <a:rPr lang="en-US" sz="1800" b="1" i="1" baseline="0" dirty="0">
                <a:solidFill>
                  <a:prstClr val="black"/>
                </a:solidFill>
                <a:latin typeface="Arial" charset="0"/>
              </a:rPr>
            </a:br>
            <a:r>
              <a:rPr lang="en-US" sz="1800" b="1" i="1" baseline="0" dirty="0">
                <a:solidFill>
                  <a:prstClr val="black"/>
                </a:solidFill>
                <a:latin typeface="Arial" charset="0"/>
              </a:rPr>
              <a:t>and Tourism</a:t>
            </a:r>
          </a:p>
          <a:p>
            <a:pPr>
              <a:lnSpc>
                <a:spcPct val="90000"/>
              </a:lnSpc>
            </a:pP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Co-Produced by the University</a:t>
            </a:r>
            <a:br>
              <a:rPr lang="en-US" sz="1600" baseline="0" dirty="0">
                <a:solidFill>
                  <a:prstClr val="black"/>
                </a:solidFill>
                <a:latin typeface="Arial" charset="0"/>
              </a:rPr>
            </a:b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of Surrey and Oxford Brookes</a:t>
            </a:r>
            <a:endParaRPr lang="en-US" sz="1600" b="1" baseline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00486" name="Text Box 6"/>
          <p:cNvSpPr txBox="1">
            <a:spLocks noChangeArrowheads="1"/>
          </p:cNvSpPr>
          <p:nvPr/>
        </p:nvSpPr>
        <p:spPr bwMode="auto">
          <a:xfrm>
            <a:off x="2057400" y="1978026"/>
            <a:ext cx="19812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 baseline="0" dirty="0">
                <a:solidFill>
                  <a:prstClr val="black"/>
                </a:solidFill>
                <a:latin typeface="Arial" charset="0"/>
              </a:rPr>
              <a:t>Hospitality</a:t>
            </a:r>
            <a:br>
              <a:rPr lang="en-US" sz="1800" b="1" i="1" baseline="0" dirty="0">
                <a:solidFill>
                  <a:prstClr val="black"/>
                </a:solidFill>
                <a:latin typeface="Arial" charset="0"/>
              </a:rPr>
            </a:br>
            <a:r>
              <a:rPr lang="en-US" sz="1800" b="1" i="1" baseline="0" dirty="0">
                <a:solidFill>
                  <a:prstClr val="black"/>
                </a:solidFill>
                <a:latin typeface="Arial" charset="0"/>
              </a:rPr>
              <a:t>Database</a:t>
            </a:r>
          </a:p>
          <a:p>
            <a:pPr>
              <a:lnSpc>
                <a:spcPct val="90000"/>
              </a:lnSpc>
            </a:pP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Produced</a:t>
            </a:r>
            <a:br>
              <a:rPr lang="en-US" sz="1600" baseline="0" dirty="0">
                <a:solidFill>
                  <a:prstClr val="black"/>
                </a:solidFill>
                <a:latin typeface="Arial" charset="0"/>
              </a:rPr>
            </a:b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by Cornell University</a:t>
            </a:r>
            <a:endParaRPr lang="en-US" sz="1600" b="1" baseline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00487" name="Text Box 7"/>
          <p:cNvSpPr txBox="1">
            <a:spLocks noChangeArrowheads="1"/>
          </p:cNvSpPr>
          <p:nvPr/>
        </p:nvSpPr>
        <p:spPr bwMode="auto">
          <a:xfrm>
            <a:off x="8382000" y="4343400"/>
            <a:ext cx="1981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 baseline="0" dirty="0">
                <a:solidFill>
                  <a:prstClr val="black"/>
                </a:solidFill>
                <a:latin typeface="Arial" charset="0"/>
              </a:rPr>
              <a:t>Lodging, Restaurant &amp; Tourism Index</a:t>
            </a:r>
          </a:p>
          <a:p>
            <a:pPr>
              <a:lnSpc>
                <a:spcPct val="90000"/>
              </a:lnSpc>
            </a:pP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Produced by</a:t>
            </a:r>
            <a:br>
              <a:rPr lang="en-US" sz="1600" baseline="0" dirty="0">
                <a:solidFill>
                  <a:prstClr val="black"/>
                </a:solidFill>
                <a:latin typeface="Arial" charset="0"/>
              </a:rPr>
            </a:b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Purdue University</a:t>
            </a:r>
            <a:endParaRPr lang="en-US" sz="1600" b="1" baseline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00488" name="Text Box 8"/>
          <p:cNvSpPr txBox="1">
            <a:spLocks noChangeArrowheads="1"/>
          </p:cNvSpPr>
          <p:nvPr/>
        </p:nvSpPr>
        <p:spPr bwMode="auto">
          <a:xfrm>
            <a:off x="2057400" y="4198938"/>
            <a:ext cx="19812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baseline="0" dirty="0">
                <a:solidFill>
                  <a:prstClr val="black"/>
                </a:solidFill>
                <a:latin typeface="Arial" charset="0"/>
              </a:rPr>
              <a:t>Other Relevant Hospitality &amp; Tourism Literature</a:t>
            </a:r>
          </a:p>
          <a:p>
            <a:pPr>
              <a:lnSpc>
                <a:spcPct val="90000"/>
              </a:lnSpc>
            </a:pP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Not Previously Covered by These Databases</a:t>
            </a:r>
            <a:endParaRPr lang="en-US" sz="1600" b="1" baseline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704" y="1752600"/>
            <a:ext cx="4800600" cy="3886200"/>
          </a:xfrm>
          <a:prstGeom prst="rect">
            <a:avLst/>
          </a:prstGeom>
          <a:noFill/>
        </p:spPr>
      </p:pic>
      <p:sp>
        <p:nvSpPr>
          <p:cNvPr id="14110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Make-Up of </a:t>
            </a:r>
            <a:r>
              <a:rPr lang="en-US" i="1" dirty="0"/>
              <a:t>Hospitality &amp; Tourism Complete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222595"/>
            <a:ext cx="10515600" cy="775252"/>
          </a:xfrm>
        </p:spPr>
        <p:txBody>
          <a:bodyPr/>
          <a:lstStyle/>
          <a:p>
            <a:r>
              <a:rPr lang="en-US" sz="1800" dirty="0">
                <a:solidFill>
                  <a:srgbClr val="373737"/>
                </a:solidFill>
                <a:latin typeface="Arial" charset="0"/>
              </a:rPr>
              <a:t>Also includes market research reports on restaurants &amp; foodservice and travel &amp; tourism</a:t>
            </a:r>
          </a:p>
        </p:txBody>
      </p:sp>
      <p:sp>
        <p:nvSpPr>
          <p:cNvPr id="1411076" name="Text Box 4"/>
          <p:cNvSpPr txBox="1">
            <a:spLocks noChangeArrowheads="1"/>
          </p:cNvSpPr>
          <p:nvPr/>
        </p:nvSpPr>
        <p:spPr bwMode="auto">
          <a:xfrm>
            <a:off x="2209800" y="1981200"/>
            <a:ext cx="1447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baseline="0" dirty="0">
                <a:solidFill>
                  <a:prstClr val="black"/>
                </a:solidFill>
                <a:latin typeface="Arial" charset="0"/>
              </a:rPr>
              <a:t>All indexing &amp; abstracts </a:t>
            </a: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from HTI</a:t>
            </a:r>
          </a:p>
        </p:txBody>
      </p:sp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2209800" y="3733801"/>
            <a:ext cx="1981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baseline="0" dirty="0">
                <a:solidFill>
                  <a:prstClr val="black"/>
                </a:solidFill>
                <a:latin typeface="Arial" charset="0"/>
              </a:rPr>
              <a:t>Full-text</a:t>
            </a:r>
            <a:br>
              <a:rPr lang="en-US" sz="1600" b="1" baseline="0" dirty="0">
                <a:solidFill>
                  <a:prstClr val="black"/>
                </a:solidFill>
                <a:latin typeface="Arial" charset="0"/>
              </a:rPr>
            </a:br>
            <a:r>
              <a:rPr lang="en-US" sz="1600" b="1" baseline="0" dirty="0">
                <a:solidFill>
                  <a:prstClr val="black"/>
                </a:solidFill>
                <a:latin typeface="Arial" charset="0"/>
              </a:rPr>
              <a:t>books &amp; monographs </a:t>
            </a: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including </a:t>
            </a:r>
            <a:r>
              <a:rPr lang="en-US" sz="1600" i="1" baseline="0" dirty="0">
                <a:solidFill>
                  <a:prstClr val="black"/>
                </a:solidFill>
                <a:latin typeface="Arial" charset="0"/>
              </a:rPr>
              <a:t>The Encyclopedia</a:t>
            </a:r>
            <a:br>
              <a:rPr lang="en-US" sz="1600" i="1" baseline="0" dirty="0">
                <a:solidFill>
                  <a:prstClr val="black"/>
                </a:solidFill>
                <a:latin typeface="Arial" charset="0"/>
              </a:rPr>
            </a:br>
            <a:r>
              <a:rPr lang="en-US" sz="1600" i="1" baseline="0" dirty="0">
                <a:solidFill>
                  <a:prstClr val="black"/>
                </a:solidFill>
                <a:latin typeface="Arial" charset="0"/>
              </a:rPr>
              <a:t>of Tourism</a:t>
            </a:r>
          </a:p>
        </p:txBody>
      </p:sp>
      <p:sp>
        <p:nvSpPr>
          <p:cNvPr id="1411078" name="Text Box 6"/>
          <p:cNvSpPr txBox="1">
            <a:spLocks noChangeArrowheads="1"/>
          </p:cNvSpPr>
          <p:nvPr/>
        </p:nvSpPr>
        <p:spPr bwMode="auto">
          <a:xfrm>
            <a:off x="8001000" y="1828801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baseline="0" dirty="0">
                <a:solidFill>
                  <a:prstClr val="black"/>
                </a:solidFill>
                <a:latin typeface="Arial" charset="0"/>
              </a:rPr>
              <a:t>Conference proceedings</a:t>
            </a:r>
          </a:p>
          <a:p>
            <a:r>
              <a:rPr lang="en-US" sz="1600" b="1" baseline="0" dirty="0">
                <a:solidFill>
                  <a:prstClr val="black"/>
                </a:solidFill>
                <a:latin typeface="Arial" charset="0"/>
              </a:rPr>
              <a:t>collections</a:t>
            </a:r>
          </a:p>
        </p:txBody>
      </p:sp>
      <p:sp>
        <p:nvSpPr>
          <p:cNvPr id="1411079" name="Text Box 7"/>
          <p:cNvSpPr txBox="1">
            <a:spLocks noChangeArrowheads="1"/>
          </p:cNvSpPr>
          <p:nvPr/>
        </p:nvSpPr>
        <p:spPr bwMode="auto">
          <a:xfrm>
            <a:off x="8305800" y="2971800"/>
            <a:ext cx="259080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baseline="0" dirty="0">
                <a:solidFill>
                  <a:prstClr val="black"/>
                </a:solidFill>
                <a:latin typeface="Arial" charset="0"/>
              </a:rPr>
              <a:t>Full-text journals</a:t>
            </a:r>
            <a:br>
              <a:rPr lang="en-US" sz="1600" b="1" baseline="0" dirty="0">
                <a:solidFill>
                  <a:prstClr val="black"/>
                </a:solidFill>
                <a:latin typeface="Arial" charset="0"/>
              </a:rPr>
            </a:br>
            <a:r>
              <a:rPr lang="en-US" sz="1600" b="1" baseline="0" dirty="0">
                <a:solidFill>
                  <a:prstClr val="black"/>
                </a:solidFill>
                <a:latin typeface="Arial" charset="0"/>
              </a:rPr>
              <a:t>&amp; magazines </a:t>
            </a: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including</a:t>
            </a:r>
            <a:br>
              <a:rPr lang="en-US" sz="1600" baseline="0" dirty="0">
                <a:solidFill>
                  <a:prstClr val="black"/>
                </a:solidFill>
                <a:latin typeface="Arial" charset="0"/>
              </a:rPr>
            </a:br>
            <a:r>
              <a:rPr lang="en-US" sz="1600" i="1" baseline="0" dirty="0">
                <a:solidFill>
                  <a:prstClr val="black"/>
                </a:solidFill>
                <a:latin typeface="Arial" charset="0"/>
              </a:rPr>
              <a:t>Hotel Management</a:t>
            </a: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sz="1600" i="1" baseline="0" dirty="0">
                <a:solidFill>
                  <a:prstClr val="black"/>
                </a:solidFill>
                <a:latin typeface="Arial" charset="0"/>
              </a:rPr>
              <a:t>International Journal of Tourism Research</a:t>
            </a: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sz="1600" i="1" baseline="0" dirty="0">
                <a:solidFill>
                  <a:prstClr val="black"/>
                </a:solidFill>
                <a:latin typeface="Arial" charset="0"/>
              </a:rPr>
              <a:t>Restaurant Business</a:t>
            </a: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sz="1600" i="1" baseline="0" dirty="0">
                <a:solidFill>
                  <a:prstClr val="black"/>
                </a:solidFill>
                <a:latin typeface="Arial" charset="0"/>
              </a:rPr>
              <a:t>Restaurant Hospitality</a:t>
            </a: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sz="1600" i="1" baseline="0" dirty="0">
                <a:solidFill>
                  <a:prstClr val="black"/>
                </a:solidFill>
                <a:latin typeface="Arial" charset="0"/>
              </a:rPr>
              <a:t>Tourism &amp; Hospitality Management</a:t>
            </a:r>
            <a:r>
              <a:rPr lang="en-US" sz="1600" baseline="0" dirty="0">
                <a:solidFill>
                  <a:prstClr val="black"/>
                </a:solidFill>
                <a:latin typeface="Arial" charset="0"/>
              </a:rPr>
              <a:t>, etc.</a:t>
            </a:r>
          </a:p>
          <a:p>
            <a:endParaRPr lang="en-US" sz="1700" baseline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Journal Breakdown</a:t>
            </a:r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98577"/>
              </p:ext>
            </p:extLst>
          </p:nvPr>
        </p:nvGraphicFramePr>
        <p:xfrm>
          <a:off x="838200" y="1631950"/>
          <a:ext cx="10515598" cy="1917908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2695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0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8912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2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764" marR="118764" marT="94667" marB="94667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3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Available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via Business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  <a:r>
                        <a:rPr lang="en-US" sz="13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Elite</a:t>
                      </a:r>
                      <a:endParaRPr lang="en-US" sz="1300" b="1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Available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via Business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Source Premier</a:t>
                      </a:r>
                      <a:endParaRPr lang="en-US" sz="1300" b="1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Available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via Business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  <a:r>
                        <a:rPr lang="en-US" sz="13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300" b="1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Available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via Business</a:t>
                      </a:r>
                      <a:b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  <a:r>
                        <a:rPr lang="en-US" sz="13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Ultimate</a:t>
                      </a:r>
                      <a:endParaRPr lang="en-US" sz="1300" b="1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7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ct val="75000"/>
                        </a:spcBef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Full-Text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Journals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260</a:t>
                      </a: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243</a:t>
                      </a: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203</a:t>
                      </a: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197</a:t>
                      </a: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197</a:t>
                      </a:r>
                      <a:endParaRPr kumimoji="0" lang="en-US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8764" marR="118764" marT="94667" marB="9466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7879" name="Rectangle 7"/>
          <p:cNvSpPr>
            <a:spLocks noChangeArrowheads="1"/>
          </p:cNvSpPr>
          <p:nvPr/>
        </p:nvSpPr>
        <p:spPr bwMode="auto">
          <a:xfrm>
            <a:off x="1524000" y="4356308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aseline="0" dirty="0">
                <a:solidFill>
                  <a:schemeClr val="accent2"/>
                </a:solidFill>
                <a:latin typeface="Arial" charset="0"/>
              </a:rPr>
              <a:t>Also includes 58 full-text books &amp; monographs not available</a:t>
            </a:r>
            <a:br>
              <a:rPr lang="en-US" sz="2000" baseline="0" dirty="0">
                <a:solidFill>
                  <a:schemeClr val="accent2"/>
                </a:solidFill>
                <a:latin typeface="Arial" charset="0"/>
              </a:rPr>
            </a:br>
            <a:r>
              <a:rPr lang="en-US" sz="2000" baseline="0" dirty="0">
                <a:solidFill>
                  <a:schemeClr val="accent2"/>
                </a:solidFill>
                <a:latin typeface="Arial" charset="0"/>
              </a:rPr>
              <a:t>in full text in any version of </a:t>
            </a:r>
            <a:r>
              <a:rPr lang="en-US" sz="2000" i="1" baseline="0" dirty="0">
                <a:solidFill>
                  <a:schemeClr val="accent2"/>
                </a:solidFill>
                <a:latin typeface="Arial" charset="0"/>
              </a:rPr>
              <a:t>Business Source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4270971" y="6019800"/>
            <a:ext cx="3650059" cy="317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</a:rPr>
              <a:t>Figures from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8259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Hospitality &amp; Tourism Complete </a:t>
            </a:r>
            <a:br>
              <a:rPr lang="en-US" dirty="0"/>
            </a:br>
            <a:r>
              <a:rPr lang="en-US" sz="2000" dirty="0">
                <a:solidFill>
                  <a:schemeClr val="accent2"/>
                </a:solidFill>
              </a:rPr>
              <a:t>Contains the Journal of Hospitality &amp; Tourism Education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31981"/>
            <a:ext cx="7620000" cy="4351338"/>
          </a:xfrm>
        </p:spPr>
        <p:txBody>
          <a:bodyPr/>
          <a:lstStyle/>
          <a:p>
            <a:r>
              <a:rPr lang="en-US" sz="2400" dirty="0"/>
              <a:t>The #1 hospitality &amp; tourism</a:t>
            </a:r>
            <a:br>
              <a:rPr lang="en-US" sz="2400" dirty="0"/>
            </a:br>
            <a:r>
              <a:rPr lang="en-US" sz="2400" dirty="0"/>
              <a:t>education journal </a:t>
            </a:r>
          </a:p>
          <a:p>
            <a:r>
              <a:rPr lang="en-US" sz="2400" dirty="0"/>
              <a:t>An award-winning, refereed, </a:t>
            </a:r>
            <a:br>
              <a:rPr lang="en-US" sz="2400" dirty="0"/>
            </a:br>
            <a:r>
              <a:rPr lang="en-US" sz="2400" dirty="0"/>
              <a:t>interdisciplinary quarterly journal </a:t>
            </a:r>
          </a:p>
          <a:p>
            <a:r>
              <a:rPr lang="en-US" sz="2400" dirty="0"/>
              <a:t>Full text from 2005 to present</a:t>
            </a:r>
          </a:p>
          <a:p>
            <a:r>
              <a:rPr lang="en-US" sz="2400" dirty="0"/>
              <a:t>Not available in full text in other </a:t>
            </a:r>
            <a:br>
              <a:rPr lang="en-US" sz="2400" dirty="0"/>
            </a:br>
            <a:r>
              <a:rPr lang="en-US" sz="2400" dirty="0"/>
              <a:t>EBSCO</a:t>
            </a:r>
            <a:r>
              <a:rPr lang="en-US" sz="2400" i="1" dirty="0"/>
              <a:t>host</a:t>
            </a:r>
            <a:r>
              <a:rPr lang="en-US" sz="2400" dirty="0"/>
              <a:t> databases</a:t>
            </a:r>
          </a:p>
          <a:p>
            <a:r>
              <a:rPr lang="en-US" sz="2400" dirty="0"/>
              <a:t>Not available with active full text in </a:t>
            </a:r>
            <a:br>
              <a:rPr lang="en-US" sz="2400" dirty="0"/>
            </a:br>
            <a:r>
              <a:rPr lang="en-US" sz="2400" dirty="0"/>
              <a:t>databases from other vendors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4" descr="JHospitalityTourismEdu"/>
          <p:cNvPicPr>
            <a:picLocks noChangeAspect="1" noChangeArrowheads="1"/>
          </p:cNvPicPr>
          <p:nvPr/>
        </p:nvPicPr>
        <p:blipFill rotWithShape="1">
          <a:blip r:embed="rId3" cstate="print"/>
          <a:srcRect l="5264" t="4372" r="4737" b="4888"/>
          <a:stretch/>
        </p:blipFill>
        <p:spPr>
          <a:xfrm>
            <a:off x="7924800" y="1828800"/>
            <a:ext cx="2895600" cy="3733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1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Hospitality &amp; Tourism Complete</a:t>
            </a:r>
            <a:br>
              <a:rPr lang="en-US" dirty="0"/>
            </a:br>
            <a:r>
              <a:rPr lang="en-US" sz="2000" dirty="0">
                <a:solidFill>
                  <a:schemeClr val="accent2"/>
                </a:solidFill>
              </a:rPr>
              <a:t>Contains Current Issues in Tourism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31981"/>
            <a:ext cx="7162800" cy="4351338"/>
          </a:xfrm>
        </p:spPr>
        <p:txBody>
          <a:bodyPr/>
          <a:lstStyle/>
          <a:p>
            <a:r>
              <a:rPr lang="en-US" dirty="0"/>
              <a:t>A top ranked publication containing both applied and theoretical work that addresses tourism inquiry, method and practice</a:t>
            </a:r>
          </a:p>
          <a:p>
            <a:r>
              <a:rPr lang="en-US" dirty="0"/>
              <a:t>Not available with active full text in databases from other vendors 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3503" r="2918" b="1933"/>
          <a:stretch/>
        </p:blipFill>
        <p:spPr>
          <a:xfrm>
            <a:off x="8458200" y="1371600"/>
            <a:ext cx="2819400" cy="4114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9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73336"/>
            <a:ext cx="10896600" cy="1023710"/>
          </a:xfrm>
        </p:spPr>
        <p:txBody>
          <a:bodyPr/>
          <a:lstStyle/>
          <a:p>
            <a:r>
              <a:rPr lang="en-US" dirty="0"/>
              <a:t>Hospitality &amp; Tourism Complete</a:t>
            </a:r>
            <a:br>
              <a:rPr lang="en-US" dirty="0"/>
            </a:br>
            <a:r>
              <a:rPr lang="en-US" sz="2000" dirty="0">
                <a:solidFill>
                  <a:schemeClr val="accent2"/>
                </a:solidFill>
              </a:rPr>
              <a:t>Contains the Guide to College Programs in Hospitality, Tourism &amp; Culinary Arts, Ninth Edition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8800"/>
            <a:ext cx="7848600" cy="3544919"/>
          </a:xfrm>
        </p:spPr>
        <p:txBody>
          <a:bodyPr/>
          <a:lstStyle/>
          <a:p>
            <a:r>
              <a:rPr lang="en-US" sz="1800" dirty="0"/>
              <a:t>The only complete guide to accredited programs in hospitality and tourism </a:t>
            </a:r>
          </a:p>
          <a:p>
            <a:r>
              <a:rPr lang="en-US" sz="1800" dirty="0"/>
              <a:t>An essential resource for prospective students and industry employees seeking advancement through education, career counselors, corporate recruiters and industry organizations </a:t>
            </a:r>
          </a:p>
          <a:p>
            <a:r>
              <a:rPr lang="en-US" sz="1800" dirty="0"/>
              <a:t>This publication provides listings by specialization and geographic location detailing educational opportunities available at two-year, four-year, and graduate-level hospitality and tourism programs in North America and abroad </a:t>
            </a:r>
          </a:p>
          <a:p>
            <a:r>
              <a:rPr lang="en-US" sz="1800" dirty="0"/>
              <a:t>Each detailed listing in the Guide covers the “vital statistics” of each program – student enrollment, program features, accreditation, admission and graduation requirements, and financial aid sources. The Guide to College Programs also offers a wealth of scholarship information </a:t>
            </a:r>
          </a:p>
        </p:txBody>
      </p:sp>
      <p:pic>
        <p:nvPicPr>
          <p:cNvPr id="11" name="Picture 2" descr="GuideCollegePHTCA"/>
          <p:cNvPicPr>
            <a:picLocks noChangeAspect="1" noChangeArrowheads="1"/>
          </p:cNvPicPr>
          <p:nvPr/>
        </p:nvPicPr>
        <p:blipFill rotWithShape="1">
          <a:blip r:embed="rId3" cstate="print"/>
          <a:srcRect l="5128" t="4664" r="5128" b="4595"/>
          <a:stretch/>
        </p:blipFill>
        <p:spPr>
          <a:xfrm>
            <a:off x="8839200" y="2057399"/>
            <a:ext cx="2667000" cy="37338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169767-C79A-1042-88EA-DCC2C0C69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sz="8800" dirty="0"/>
              <a:t>Online Demo</a:t>
            </a:r>
            <a:endParaRPr kumimoji="1" lang="zh-TW" altLang="en-US" sz="88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F735DD7-86F2-F74A-8BC7-6AA4FCD460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143001"/>
            <a:ext cx="10363200" cy="2616120"/>
          </a:xfrm>
        </p:spPr>
        <p:txBody>
          <a:bodyPr/>
          <a:lstStyle/>
          <a:p>
            <a:r>
              <a:rPr kumimoji="1" lang="zh-TW" altLang="en-US" sz="13800" dirty="0">
                <a:solidFill>
                  <a:srgbClr val="5F0D9A"/>
                </a:solidFill>
              </a:rPr>
              <a:t>線上操作</a:t>
            </a:r>
          </a:p>
        </p:txBody>
      </p:sp>
    </p:spTree>
    <p:extLst>
      <p:ext uri="{BB962C8B-B14F-4D97-AF65-F5344CB8AC3E}">
        <p14:creationId xmlns:p14="http://schemas.microsoft.com/office/powerpoint/2010/main" val="3549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39969d8f1351fa6a55672cacab1f5c64bf087"/>
</p:tagLst>
</file>

<file path=ppt/theme/theme1.xml><?xml version="1.0" encoding="utf-8"?>
<a:theme xmlns:a="http://schemas.openxmlformats.org/drawingml/2006/main" name="1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4B630FFA53245B411A657E2B120A6" ma:contentTypeVersion="11" ma:contentTypeDescription="Create a new document." ma:contentTypeScope="" ma:versionID="975b8d580e7d50f68abd9559d12e05b9">
  <xsd:schema xmlns:xsd="http://www.w3.org/2001/XMLSchema" xmlns:p="http://schemas.microsoft.com/office/2006/metadata/properties" xmlns:ns2="5f255bb2-3992-4ef0-aeca-1e379827fd79" targetNamespace="http://schemas.microsoft.com/office/2006/metadata/properties" ma:root="true" ma:fieldsID="079970f0a1d17ed4c7f939eb2cdd4aa3" ns2:_="">
    <xsd:import namespace="5f255bb2-3992-4ef0-aeca-1e379827fd79"/>
    <xsd:element name="properties">
      <xsd:complexType>
        <xsd:sequence>
          <xsd:element name="documentManagement">
            <xsd:complexType>
              <xsd:all>
                <xsd:element ref="ns2:LastUpdate" minOccurs="0"/>
                <xsd:element ref="ns2:Notes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255bb2-3992-4ef0-aeca-1e379827fd79" elementFormDefault="qualified">
    <xsd:import namespace="http://schemas.microsoft.com/office/2006/documentManagement/types"/>
    <xsd:element name="LastUpdate" ma:index="2" nillable="true" ma:displayName="Last Update" ma:default="[today]" ma:format="DateOnly" ma:internalName="LastUpdate">
      <xsd:simpleType>
        <xsd:restriction base="dms:DateTime"/>
      </xsd:simpleType>
    </xsd:element>
    <xsd:element name="Notes1" ma:index="9" nillable="true" ma:displayName="Notes" ma:description="Specific notes regarding the PPT results per management. Must include initials and date of Note." ma:internalName="Notes1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LastUpdate xmlns="5f255bb2-3992-4ef0-aeca-1e379827fd79">2015-08-14T04:00:00+00:00</LastUpdate>
    <Notes1 xmlns="5f255bb2-3992-4ef0-aeca-1e379827fd79" xsi:nil="true"/>
  </documentManagement>
</p:properties>
</file>

<file path=customXml/itemProps1.xml><?xml version="1.0" encoding="utf-8"?>
<ds:datastoreItem xmlns:ds="http://schemas.openxmlformats.org/officeDocument/2006/customXml" ds:itemID="{89DD6F48-B8DA-4F1B-AD90-CB4F578E8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55bb2-3992-4ef0-aeca-1e379827fd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66344B8-370B-4851-B735-43A783CD1F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74413B-C1A6-468D-ACF2-99FF36638E1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8CFE799-D140-44FA-A5C8-03A21799FE4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5f255bb2-3992-4ef0-aeca-1e379827fd79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7906</TotalTime>
  <Words>444</Words>
  <Application>Microsoft Office PowerPoint</Application>
  <PresentationFormat>寬螢幕</PresentationFormat>
  <Paragraphs>52</Paragraphs>
  <Slides>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1_EBSCO General - Body</vt:lpstr>
      <vt:lpstr>休閒餐飲管理觀光旅遊全文資料庫</vt:lpstr>
      <vt:lpstr>Hospitality &amp; Tourism Index (HTI)</vt:lpstr>
      <vt:lpstr>Make-Up of Hospitality &amp; Tourism Complete</vt:lpstr>
      <vt:lpstr>Journal Breakdown</vt:lpstr>
      <vt:lpstr>Hospitality &amp; Tourism Complete  Contains the Journal of Hospitality &amp; Tourism Education</vt:lpstr>
      <vt:lpstr>Hospitality &amp; Tourism Complete Contains Current Issues in Tourism</vt:lpstr>
      <vt:lpstr>Hospitality &amp; Tourism Complete Contains the Guide to College Programs in Hospitality, Tourism &amp; Culinary Arts, Ninth Edition </vt:lpstr>
      <vt:lpstr>Online Demo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Hospitality &amp; Tourism Complete</dc:title>
  <dc:creator>EBSCO Publishing</dc:creator>
  <cp:lastModifiedBy>user</cp:lastModifiedBy>
  <cp:revision>616</cp:revision>
  <cp:lastPrinted>2006-06-08T20:56:29Z</cp:lastPrinted>
  <dcterms:created xsi:type="dcterms:W3CDTF">2003-11-13T13:57:44Z</dcterms:created>
  <dcterms:modified xsi:type="dcterms:W3CDTF">2020-02-27T07:19:36Z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0x010100ED34B630FFA53245B411A657E2B120A6</vt:lpwstr>
  </property>
</Properties>
</file>